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7F8B6A-213D-4EB9-9621-6202622DE7C5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5DC01-AC5A-4A77-AFEA-C0E086ABE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r>
              <a:rPr lang="en-US" dirty="0" err="1" smtClean="0"/>
              <a:t>তর্কসংগ্রহ</a:t>
            </a:r>
            <a:r>
              <a:rPr lang="en-US" dirty="0" smtClean="0"/>
              <a:t>’</a:t>
            </a:r>
            <a:br>
              <a:rPr lang="en-US" dirty="0" smtClean="0"/>
            </a:br>
            <a:r>
              <a:rPr lang="en-US" dirty="0" err="1" smtClean="0"/>
              <a:t>অন্নংভট্ট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পক্ষ,সপক্ষ</a:t>
            </a:r>
            <a:r>
              <a:rPr lang="en-US" dirty="0" smtClean="0"/>
              <a:t> ও </a:t>
            </a:r>
            <a:r>
              <a:rPr lang="en-US" dirty="0" err="1" smtClean="0"/>
              <a:t>বিপক্ষ</a:t>
            </a:r>
            <a:r>
              <a:rPr lang="en-US" dirty="0" smtClean="0"/>
              <a:t> </a:t>
            </a:r>
            <a:r>
              <a:rPr lang="en-US" dirty="0" err="1" smtClean="0"/>
              <a:t>সম্পর্কে</a:t>
            </a:r>
            <a:r>
              <a:rPr lang="en-US" dirty="0" smtClean="0"/>
              <a:t> </a:t>
            </a:r>
            <a:r>
              <a:rPr lang="en-US" dirty="0" err="1" smtClean="0"/>
              <a:t>ধারণা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‘</a:t>
            </a:r>
            <a:r>
              <a:rPr lang="en-US" dirty="0" err="1" smtClean="0"/>
              <a:t>সন্ধিগ্ধ</a:t>
            </a:r>
            <a:r>
              <a:rPr lang="en-US" dirty="0" smtClean="0"/>
              <a:t> </a:t>
            </a:r>
            <a:r>
              <a:rPr lang="en-US" dirty="0" err="1" smtClean="0"/>
              <a:t>সাধ্যবান্</a:t>
            </a:r>
            <a:r>
              <a:rPr lang="en-US" dirty="0" smtClean="0"/>
              <a:t> </a:t>
            </a:r>
            <a:r>
              <a:rPr lang="en-US" dirty="0" err="1" smtClean="0"/>
              <a:t>পক্ষঃ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নিশ্চিত</a:t>
            </a:r>
            <a:r>
              <a:rPr lang="en-US" dirty="0" smtClean="0"/>
              <a:t> </a:t>
            </a:r>
            <a:r>
              <a:rPr lang="en-US" dirty="0" err="1" smtClean="0"/>
              <a:t>সাধ্যবান্</a:t>
            </a:r>
            <a:r>
              <a:rPr lang="en-US" dirty="0" smtClean="0"/>
              <a:t> </a:t>
            </a:r>
            <a:r>
              <a:rPr lang="en-US" dirty="0" err="1" smtClean="0"/>
              <a:t>সপক্ষঃ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নিশ্চিত</a:t>
            </a:r>
            <a:r>
              <a:rPr lang="en-US" dirty="0" smtClean="0"/>
              <a:t> </a:t>
            </a:r>
            <a:r>
              <a:rPr lang="en-US" dirty="0" err="1" smtClean="0"/>
              <a:t>সাধ্যাভাববান্</a:t>
            </a:r>
            <a:r>
              <a:rPr lang="en-US" dirty="0" smtClean="0"/>
              <a:t> </a:t>
            </a:r>
            <a:r>
              <a:rPr lang="en-US" dirty="0" err="1" smtClean="0"/>
              <a:t>বিপক্ষঃ</a:t>
            </a:r>
            <a:r>
              <a:rPr lang="en-US" dirty="0" smtClean="0"/>
              <a:t>’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সৎ </a:t>
            </a:r>
            <a:r>
              <a:rPr lang="en-US" dirty="0" err="1" smtClean="0"/>
              <a:t>হেতুর</a:t>
            </a:r>
            <a:r>
              <a:rPr lang="en-US" dirty="0" smtClean="0"/>
              <a:t>  </a:t>
            </a:r>
            <a:r>
              <a:rPr lang="en-US" dirty="0" err="1" smtClean="0"/>
              <a:t>লক্ষণ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যাবতি</a:t>
            </a:r>
            <a:r>
              <a:rPr lang="en-US" dirty="0" smtClean="0"/>
              <a:t> </a:t>
            </a:r>
            <a:r>
              <a:rPr lang="en-US" dirty="0" err="1" smtClean="0"/>
              <a:t>হেতুমতি</a:t>
            </a:r>
            <a:r>
              <a:rPr lang="en-US" dirty="0" smtClean="0"/>
              <a:t> </a:t>
            </a:r>
            <a:r>
              <a:rPr lang="en-US" dirty="0" err="1" smtClean="0"/>
              <a:t>সাধ্যসত্ত্বম্</a:t>
            </a:r>
            <a:r>
              <a:rPr lang="en-US" dirty="0" smtClean="0"/>
              <a:t> </a:t>
            </a:r>
            <a:r>
              <a:rPr lang="en-US" dirty="0" err="1" smtClean="0"/>
              <a:t>সদ্ধেতুত্বম্</a:t>
            </a:r>
            <a:r>
              <a:rPr lang="en-US" dirty="0" smtClean="0"/>
              <a:t>” </a:t>
            </a:r>
            <a:r>
              <a:rPr lang="en-US" dirty="0" err="1" smtClean="0"/>
              <a:t>অর্থা</a:t>
            </a:r>
            <a:r>
              <a:rPr lang="en-US" dirty="0" smtClean="0"/>
              <a:t>ৎ 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হেতুর</a:t>
            </a:r>
            <a:r>
              <a:rPr lang="en-US" dirty="0" smtClean="0"/>
              <a:t> </a:t>
            </a:r>
            <a:r>
              <a:rPr lang="en-US" dirty="0" err="1" smtClean="0"/>
              <a:t>যাবতীয়</a:t>
            </a:r>
            <a:r>
              <a:rPr lang="en-US" dirty="0" smtClean="0"/>
              <a:t> </a:t>
            </a:r>
            <a:r>
              <a:rPr lang="en-US" dirty="0" err="1" smtClean="0"/>
              <a:t>অধিকরণে</a:t>
            </a:r>
            <a:r>
              <a:rPr lang="en-US" dirty="0" smtClean="0"/>
              <a:t> </a:t>
            </a:r>
            <a:r>
              <a:rPr lang="en-US" dirty="0" err="1" smtClean="0"/>
              <a:t>সাধ্য</a:t>
            </a:r>
            <a:r>
              <a:rPr lang="en-US" dirty="0" smtClean="0"/>
              <a:t> </a:t>
            </a:r>
            <a:r>
              <a:rPr lang="en-US" dirty="0" err="1" smtClean="0"/>
              <a:t>বিদ্যমান</a:t>
            </a:r>
            <a:r>
              <a:rPr lang="en-US" dirty="0" smtClean="0"/>
              <a:t> </a:t>
            </a:r>
            <a:r>
              <a:rPr lang="en-US" dirty="0" err="1" smtClean="0"/>
              <a:t>থাকে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সৎ </a:t>
            </a:r>
            <a:r>
              <a:rPr lang="en-US" dirty="0" err="1" smtClean="0"/>
              <a:t>হেতু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 সৎ </a:t>
            </a:r>
            <a:r>
              <a:rPr lang="en-US" dirty="0" err="1" smtClean="0"/>
              <a:t>হেতুর</a:t>
            </a:r>
            <a:r>
              <a:rPr lang="en-US" dirty="0" smtClean="0"/>
              <a:t>  </a:t>
            </a:r>
            <a:r>
              <a:rPr lang="en-US" dirty="0" err="1" smtClean="0"/>
              <a:t>পাঁচটি</a:t>
            </a:r>
            <a:r>
              <a:rPr lang="en-US" dirty="0" smtClean="0"/>
              <a:t> </a:t>
            </a:r>
            <a:r>
              <a:rPr lang="en-US" dirty="0" err="1"/>
              <a:t>ধ</a:t>
            </a:r>
            <a:r>
              <a:rPr lang="en-US" dirty="0" err="1" smtClean="0"/>
              <a:t>র্ম</a:t>
            </a:r>
            <a:r>
              <a:rPr lang="en-US" dirty="0" smtClean="0"/>
              <a:t> </a:t>
            </a:r>
            <a:r>
              <a:rPr lang="en-US" dirty="0" err="1" smtClean="0"/>
              <a:t>থাকেঃ</a:t>
            </a:r>
            <a:r>
              <a:rPr lang="en-US" dirty="0" smtClean="0"/>
              <a:t> (১) </a:t>
            </a:r>
            <a:r>
              <a:rPr lang="en-US" dirty="0" err="1" smtClean="0"/>
              <a:t>পক্ষসত্ত্ব</a:t>
            </a:r>
            <a:r>
              <a:rPr lang="en-US" dirty="0" smtClean="0"/>
              <a:t>,(২)</a:t>
            </a:r>
            <a:r>
              <a:rPr lang="en-US" dirty="0" err="1" smtClean="0"/>
              <a:t>সপক্ষসত্ত্ব</a:t>
            </a:r>
            <a:r>
              <a:rPr lang="en-US" dirty="0" smtClean="0"/>
              <a:t>,(৩)</a:t>
            </a:r>
            <a:r>
              <a:rPr lang="en-US" dirty="0" err="1" smtClean="0"/>
              <a:t>বিপক্ষাসত্ত্ব</a:t>
            </a:r>
            <a:r>
              <a:rPr lang="en-US" dirty="0" smtClean="0"/>
              <a:t>,(৪)</a:t>
            </a:r>
            <a:r>
              <a:rPr lang="en-US" dirty="0" err="1" smtClean="0"/>
              <a:t>অসৎপ্রতিপক্ষত্ত্ব</a:t>
            </a:r>
            <a:r>
              <a:rPr lang="en-US" dirty="0" smtClean="0"/>
              <a:t>, (৫)</a:t>
            </a:r>
            <a:r>
              <a:rPr lang="en-US" dirty="0" err="1" smtClean="0"/>
              <a:t>অবাধিতত্ব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বিপক্ষাসত্ত্ব</a:t>
            </a:r>
            <a:r>
              <a:rPr lang="en-US" dirty="0" smtClean="0"/>
              <a:t> </a:t>
            </a:r>
            <a:r>
              <a:rPr lang="en-US" dirty="0" err="1" smtClean="0"/>
              <a:t>ধর্মের</a:t>
            </a:r>
            <a:r>
              <a:rPr lang="en-US" dirty="0" smtClean="0"/>
              <a:t> </a:t>
            </a:r>
            <a:r>
              <a:rPr lang="en-US" dirty="0" err="1" smtClean="0"/>
              <a:t>অভাবে</a:t>
            </a:r>
            <a:r>
              <a:rPr lang="en-US" dirty="0" smtClean="0"/>
              <a:t> </a:t>
            </a:r>
            <a:r>
              <a:rPr lang="en-US" dirty="0" err="1" smtClean="0"/>
              <a:t>সব্যভিচার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হয়।হেতুতে</a:t>
            </a:r>
            <a:r>
              <a:rPr lang="en-US" dirty="0" smtClean="0"/>
              <a:t> </a:t>
            </a:r>
            <a:r>
              <a:rPr lang="en-US" dirty="0" err="1" smtClean="0"/>
              <a:t>ব্যভিচার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সপক্ষসত্ত্ব</a:t>
            </a:r>
            <a:r>
              <a:rPr lang="en-US" dirty="0" smtClean="0"/>
              <a:t> </a:t>
            </a:r>
            <a:r>
              <a:rPr lang="en-US" dirty="0" err="1" smtClean="0"/>
              <a:t>ধর্মের</a:t>
            </a:r>
            <a:r>
              <a:rPr lang="en-US" dirty="0" smtClean="0"/>
              <a:t> </a:t>
            </a:r>
            <a:r>
              <a:rPr lang="en-US" dirty="0" err="1" smtClean="0"/>
              <a:t>অভাবে</a:t>
            </a:r>
            <a:r>
              <a:rPr lang="en-US" dirty="0" smtClean="0"/>
              <a:t> </a:t>
            </a:r>
            <a:r>
              <a:rPr lang="en-US" dirty="0" err="1" smtClean="0"/>
              <a:t>বিরুদ্ধ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হয়।এর</a:t>
            </a:r>
            <a:r>
              <a:rPr lang="en-US" dirty="0" smtClean="0"/>
              <a:t> </a:t>
            </a:r>
            <a:r>
              <a:rPr lang="en-US" dirty="0" err="1" smtClean="0"/>
              <a:t>ফলে</a:t>
            </a:r>
            <a:r>
              <a:rPr lang="en-US" dirty="0" smtClean="0"/>
              <a:t> </a:t>
            </a:r>
            <a:r>
              <a:rPr lang="en-US" dirty="0" err="1" smtClean="0"/>
              <a:t>হেতুতে</a:t>
            </a:r>
            <a:r>
              <a:rPr lang="en-US" dirty="0" smtClean="0"/>
              <a:t> </a:t>
            </a:r>
            <a:r>
              <a:rPr lang="en-US" dirty="0" err="1" smtClean="0"/>
              <a:t>বিরোধ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পক্ষসত্ত্ব</a:t>
            </a:r>
            <a:r>
              <a:rPr lang="en-US" dirty="0" smtClean="0"/>
              <a:t> </a:t>
            </a:r>
            <a:r>
              <a:rPr lang="en-US" dirty="0" err="1" smtClean="0"/>
              <a:t>ধর্মের</a:t>
            </a:r>
            <a:r>
              <a:rPr lang="en-US" dirty="0" smtClean="0"/>
              <a:t> </a:t>
            </a:r>
            <a:r>
              <a:rPr lang="en-US" dirty="0" err="1" smtClean="0"/>
              <a:t>অভাবে</a:t>
            </a:r>
            <a:r>
              <a:rPr lang="en-US" dirty="0" smtClean="0"/>
              <a:t> </a:t>
            </a:r>
            <a:r>
              <a:rPr lang="en-US" dirty="0" err="1" smtClean="0"/>
              <a:t>অসিদ্ধ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  <a:r>
              <a:rPr lang="en-US" dirty="0" err="1" smtClean="0"/>
              <a:t>হেতুতে</a:t>
            </a:r>
            <a:r>
              <a:rPr lang="en-US" dirty="0" smtClean="0"/>
              <a:t> </a:t>
            </a:r>
            <a:r>
              <a:rPr lang="en-US" dirty="0" err="1" smtClean="0"/>
              <a:t>অসিদ্ধি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হেতুতে</a:t>
            </a:r>
            <a:r>
              <a:rPr lang="en-US" dirty="0" smtClean="0"/>
              <a:t> </a:t>
            </a:r>
            <a:r>
              <a:rPr lang="en-US" dirty="0" err="1" smtClean="0"/>
              <a:t>অসৎপ্রতিপক্ষত্ব</a:t>
            </a:r>
            <a:r>
              <a:rPr lang="en-US" dirty="0" smtClean="0"/>
              <a:t> </a:t>
            </a:r>
            <a:r>
              <a:rPr lang="en-US" dirty="0" err="1" smtClean="0"/>
              <a:t>ধর্মের</a:t>
            </a:r>
            <a:r>
              <a:rPr lang="en-US" dirty="0" smtClean="0"/>
              <a:t> </a:t>
            </a:r>
            <a:r>
              <a:rPr lang="en-US" dirty="0" err="1" smtClean="0"/>
              <a:t>অভাবে</a:t>
            </a:r>
            <a:r>
              <a:rPr lang="en-US" dirty="0" smtClean="0"/>
              <a:t> </a:t>
            </a:r>
            <a:r>
              <a:rPr lang="en-US" dirty="0" err="1" smtClean="0"/>
              <a:t>সৎপ্রতিপক্ষ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ফলে</a:t>
            </a:r>
            <a:r>
              <a:rPr lang="en-US" dirty="0" smtClean="0"/>
              <a:t> </a:t>
            </a:r>
            <a:r>
              <a:rPr lang="en-US" dirty="0" err="1" smtClean="0"/>
              <a:t>হেতুতে</a:t>
            </a:r>
            <a:r>
              <a:rPr lang="en-US" dirty="0" smtClean="0"/>
              <a:t> </a:t>
            </a:r>
            <a:r>
              <a:rPr lang="en-US" dirty="0" err="1" smtClean="0"/>
              <a:t>প্রতিপক্ষ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ঘটে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অবাধিতত্ব</a:t>
            </a:r>
            <a:r>
              <a:rPr lang="en-US" dirty="0" smtClean="0"/>
              <a:t> </a:t>
            </a:r>
            <a:r>
              <a:rPr lang="en-US" dirty="0" err="1" smtClean="0"/>
              <a:t>ধর্মের</a:t>
            </a:r>
            <a:r>
              <a:rPr lang="en-US" dirty="0" smtClean="0"/>
              <a:t> </a:t>
            </a:r>
            <a:r>
              <a:rPr lang="en-US" dirty="0" err="1" smtClean="0"/>
              <a:t>অভাবে</a:t>
            </a:r>
            <a:r>
              <a:rPr lang="en-US" dirty="0" smtClean="0"/>
              <a:t> </a:t>
            </a:r>
            <a:r>
              <a:rPr lang="en-US" dirty="0" err="1" smtClean="0"/>
              <a:t>বাধিত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ফলে</a:t>
            </a:r>
            <a:r>
              <a:rPr lang="en-US" dirty="0" smtClean="0"/>
              <a:t> </a:t>
            </a:r>
            <a:r>
              <a:rPr lang="en-US" dirty="0" err="1" smtClean="0"/>
              <a:t>হেতুতে</a:t>
            </a:r>
            <a:r>
              <a:rPr lang="en-US" dirty="0" smtClean="0"/>
              <a:t> </a:t>
            </a:r>
            <a:r>
              <a:rPr lang="en-US" dirty="0" err="1" smtClean="0"/>
              <a:t>বাধ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ঘটে</a:t>
            </a:r>
            <a:r>
              <a:rPr lang="en-US" dirty="0" smtClean="0"/>
              <a:t> ।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হেত্বাভাস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লক্ষণ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r>
              <a:rPr lang="en-US" dirty="0" err="1" smtClean="0"/>
              <a:t>হেতুব</a:t>
            </a:r>
            <a:r>
              <a:rPr lang="en-US" dirty="0" smtClean="0"/>
              <a:t>ৎ </a:t>
            </a:r>
            <a:r>
              <a:rPr lang="en-US" dirty="0" err="1" smtClean="0"/>
              <a:t>আভাসন্তে</a:t>
            </a:r>
            <a:r>
              <a:rPr lang="en-US" dirty="0" smtClean="0"/>
              <a:t>’ </a:t>
            </a:r>
            <a:r>
              <a:rPr lang="en-US" dirty="0" err="1" smtClean="0"/>
              <a:t>অর্থা</a:t>
            </a:r>
            <a:r>
              <a:rPr lang="en-US" dirty="0" smtClean="0"/>
              <a:t>ৎ </a:t>
            </a:r>
            <a:r>
              <a:rPr lang="en-US" dirty="0" err="1" smtClean="0"/>
              <a:t>যা</a:t>
            </a:r>
            <a:r>
              <a:rPr lang="en-US" dirty="0" smtClean="0"/>
              <a:t>  </a:t>
            </a:r>
            <a:r>
              <a:rPr lang="en-US" dirty="0" err="1" smtClean="0"/>
              <a:t>প্রকৃত</a:t>
            </a:r>
            <a:r>
              <a:rPr lang="en-US" dirty="0" smtClean="0"/>
              <a:t> </a:t>
            </a:r>
            <a:r>
              <a:rPr lang="en-US" dirty="0" err="1" smtClean="0"/>
              <a:t>হেতু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,</a:t>
            </a:r>
            <a:r>
              <a:rPr lang="en-US" dirty="0" err="1" smtClean="0"/>
              <a:t>অথচ</a:t>
            </a:r>
            <a:r>
              <a:rPr lang="en-US" dirty="0" smtClean="0"/>
              <a:t> </a:t>
            </a:r>
            <a:r>
              <a:rPr lang="en-US" dirty="0" err="1" smtClean="0"/>
              <a:t>হেতুর</a:t>
            </a:r>
            <a:r>
              <a:rPr lang="en-US" dirty="0" smtClean="0"/>
              <a:t> </a:t>
            </a:r>
            <a:r>
              <a:rPr lang="en-US" dirty="0" err="1" smtClean="0"/>
              <a:t>মত</a:t>
            </a:r>
            <a:r>
              <a:rPr lang="en-US" dirty="0" smtClean="0"/>
              <a:t> </a:t>
            </a:r>
            <a:r>
              <a:rPr lang="en-US" dirty="0" err="1" smtClean="0"/>
              <a:t>প্রতীয়মান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আভাসিত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দুটি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– (১) </a:t>
            </a:r>
            <a:r>
              <a:rPr lang="en-US" dirty="0" err="1" smtClean="0"/>
              <a:t>দুষ্ট</a:t>
            </a:r>
            <a:r>
              <a:rPr lang="en-US" dirty="0" smtClean="0"/>
              <a:t> </a:t>
            </a:r>
            <a:r>
              <a:rPr lang="en-US" dirty="0" err="1" smtClean="0"/>
              <a:t>হেতু</a:t>
            </a:r>
            <a:r>
              <a:rPr lang="en-US" dirty="0" smtClean="0"/>
              <a:t>, (২) </a:t>
            </a:r>
            <a:r>
              <a:rPr lang="en-US" dirty="0" err="1" smtClean="0"/>
              <a:t>হেতুর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।</a:t>
            </a:r>
          </a:p>
          <a:p>
            <a:r>
              <a:rPr lang="en-US" dirty="0" smtClean="0"/>
              <a:t>“ </a:t>
            </a:r>
            <a:r>
              <a:rPr lang="en-US" dirty="0" err="1" smtClean="0"/>
              <a:t>অনুমিতি</a:t>
            </a:r>
            <a:r>
              <a:rPr lang="en-US" dirty="0" smtClean="0"/>
              <a:t> </a:t>
            </a:r>
            <a:r>
              <a:rPr lang="en-US" dirty="0" err="1" smtClean="0"/>
              <a:t>প্রতিবন্ধক</a:t>
            </a:r>
            <a:r>
              <a:rPr lang="en-US" dirty="0" smtClean="0"/>
              <a:t> </a:t>
            </a:r>
            <a:r>
              <a:rPr lang="en-US" dirty="0" err="1" smtClean="0"/>
              <a:t>যথার্থ</a:t>
            </a:r>
            <a:r>
              <a:rPr lang="en-US" dirty="0" smtClean="0"/>
              <a:t>  </a:t>
            </a:r>
            <a:r>
              <a:rPr lang="en-US" dirty="0" err="1" smtClean="0"/>
              <a:t>জ্ঞান</a:t>
            </a:r>
            <a:r>
              <a:rPr lang="en-US" dirty="0" smtClean="0"/>
              <a:t> </a:t>
            </a:r>
            <a:r>
              <a:rPr lang="en-US" dirty="0" err="1" smtClean="0"/>
              <a:t>বিষয়ত্বম্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হেত্বাভাসত্বম্</a:t>
            </a:r>
            <a:r>
              <a:rPr lang="en-US" dirty="0" smtClean="0"/>
              <a:t> ” </a:t>
            </a:r>
            <a:r>
              <a:rPr lang="en-US" dirty="0" err="1" smtClean="0"/>
              <a:t>অর্থা</a:t>
            </a:r>
            <a:r>
              <a:rPr lang="en-US" dirty="0" smtClean="0"/>
              <a:t>ৎ </a:t>
            </a:r>
            <a:r>
              <a:rPr lang="en-US" dirty="0" err="1" smtClean="0"/>
              <a:t>অনুমিতির</a:t>
            </a:r>
            <a:r>
              <a:rPr lang="en-US" dirty="0" smtClean="0"/>
              <a:t> </a:t>
            </a:r>
            <a:r>
              <a:rPr lang="en-US" dirty="0" err="1" smtClean="0"/>
              <a:t>প্রতিবন্ধক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যথার্থ</a:t>
            </a:r>
            <a:r>
              <a:rPr lang="en-US" dirty="0" smtClean="0"/>
              <a:t> </a:t>
            </a:r>
            <a:r>
              <a:rPr lang="en-US" dirty="0" err="1" smtClean="0"/>
              <a:t>জ্ঞান</a:t>
            </a:r>
            <a:r>
              <a:rPr lang="en-US" dirty="0" smtClean="0"/>
              <a:t> </a:t>
            </a:r>
            <a:r>
              <a:rPr lang="en-US" dirty="0" err="1" smtClean="0"/>
              <a:t>সেই</a:t>
            </a:r>
            <a:r>
              <a:rPr lang="en-US" dirty="0" smtClean="0"/>
              <a:t> </a:t>
            </a:r>
            <a:r>
              <a:rPr lang="en-US" dirty="0" err="1" smtClean="0"/>
              <a:t>যথার্থ</a:t>
            </a:r>
            <a:r>
              <a:rPr lang="en-US" dirty="0" smtClean="0"/>
              <a:t> </a:t>
            </a:r>
            <a:r>
              <a:rPr lang="en-US" dirty="0" err="1" smtClean="0"/>
              <a:t>জ্ঞানের</a:t>
            </a:r>
            <a:r>
              <a:rPr lang="en-US" dirty="0" smtClean="0"/>
              <a:t> </a:t>
            </a:r>
            <a:r>
              <a:rPr lang="en-US" dirty="0" err="1" smtClean="0"/>
              <a:t>বিষয়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হেত্বাভাসের</a:t>
            </a:r>
            <a:r>
              <a:rPr lang="en-US" dirty="0" smtClean="0"/>
              <a:t> </a:t>
            </a:r>
            <a:r>
              <a:rPr lang="en-US" dirty="0" err="1" smtClean="0"/>
              <a:t>প্রকারভেদঃ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হেত্বাভাস</a:t>
            </a:r>
            <a:r>
              <a:rPr lang="en-US" dirty="0" smtClean="0"/>
              <a:t> </a:t>
            </a:r>
            <a:r>
              <a:rPr lang="en-US" dirty="0" err="1" smtClean="0"/>
              <a:t>পাঁচ</a:t>
            </a:r>
            <a:r>
              <a:rPr lang="en-US" dirty="0" smtClean="0"/>
              <a:t> </a:t>
            </a:r>
            <a:r>
              <a:rPr lang="en-US" dirty="0" err="1" smtClean="0"/>
              <a:t>প্রকার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(১ </a:t>
            </a:r>
            <a:r>
              <a:rPr lang="en-US" dirty="0" err="1" smtClean="0"/>
              <a:t>সব্যভিচার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অনৈকান্তিক</a:t>
            </a:r>
            <a:r>
              <a:rPr lang="en-US" dirty="0" smtClean="0"/>
              <a:t>, </a:t>
            </a:r>
          </a:p>
          <a:p>
            <a:r>
              <a:rPr lang="en-US" dirty="0" smtClean="0"/>
              <a:t>(২) </a:t>
            </a:r>
            <a:r>
              <a:rPr lang="en-US" dirty="0" err="1" smtClean="0"/>
              <a:t>বিরুদ্ধ</a:t>
            </a:r>
            <a:r>
              <a:rPr lang="en-US" dirty="0" smtClean="0"/>
              <a:t>,</a:t>
            </a:r>
          </a:p>
          <a:p>
            <a:r>
              <a:rPr lang="en-US" dirty="0" smtClean="0"/>
              <a:t>(৩) </a:t>
            </a:r>
            <a:r>
              <a:rPr lang="en-US" dirty="0" err="1" smtClean="0"/>
              <a:t>অসিদ্ধ</a:t>
            </a:r>
            <a:r>
              <a:rPr lang="en-US" dirty="0" smtClean="0"/>
              <a:t>, </a:t>
            </a:r>
          </a:p>
          <a:p>
            <a:r>
              <a:rPr lang="en-US" dirty="0" smtClean="0"/>
              <a:t>(৪) </a:t>
            </a:r>
            <a:r>
              <a:rPr lang="en-US" dirty="0" err="1" smtClean="0"/>
              <a:t>সৎপ্রতিপক্ষ</a:t>
            </a:r>
            <a:r>
              <a:rPr lang="en-US" dirty="0" smtClean="0"/>
              <a:t>, </a:t>
            </a:r>
          </a:p>
          <a:p>
            <a:r>
              <a:rPr lang="en-US" dirty="0" smtClean="0"/>
              <a:t>(৫) </a:t>
            </a:r>
            <a:r>
              <a:rPr lang="en-US" dirty="0" err="1" smtClean="0"/>
              <a:t>বাধিত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215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‘তর্কসংগ্রহ’ অন্নংভট্ট</vt:lpstr>
      <vt:lpstr>পক্ষ,সপক্ষ ও বিপক্ষ সম্পর্কে ধারণা </vt:lpstr>
      <vt:lpstr>সৎ হেতুর  লক্ষণ</vt:lpstr>
      <vt:lpstr>হেত্বাভাস লক্ষণ</vt:lpstr>
      <vt:lpstr>হেত্বাভাসের প্রকারভেদঃ হেত্বাভাস পাঁচ প্রকার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‘তর্কসংগ্রহ’ অন্নংভট্ট</dc:title>
  <dc:creator>win  pro</dc:creator>
  <cp:lastModifiedBy>pholo</cp:lastModifiedBy>
  <cp:revision>23</cp:revision>
  <dcterms:created xsi:type="dcterms:W3CDTF">2022-10-10T15:24:58Z</dcterms:created>
  <dcterms:modified xsi:type="dcterms:W3CDTF">2022-12-17T07:30:12Z</dcterms:modified>
</cp:coreProperties>
</file>